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13" r:id="rId1"/>
  </p:sldMasterIdLst>
  <p:notesMasterIdLst>
    <p:notesMasterId r:id="rId12"/>
  </p:notesMasterIdLst>
  <p:handoutMasterIdLst>
    <p:handoutMasterId r:id="rId13"/>
  </p:handoutMasterIdLst>
  <p:sldIdLst>
    <p:sldId id="398" r:id="rId2"/>
    <p:sldId id="389" r:id="rId3"/>
    <p:sldId id="382" r:id="rId4"/>
    <p:sldId id="383" r:id="rId5"/>
    <p:sldId id="384" r:id="rId6"/>
    <p:sldId id="385" r:id="rId7"/>
    <p:sldId id="386" r:id="rId8"/>
    <p:sldId id="408" r:id="rId9"/>
    <p:sldId id="400" r:id="rId10"/>
    <p:sldId id="365" r:id="rId11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15"/>
    <a:srgbClr val="2A81D0"/>
    <a:srgbClr val="FFFFCC"/>
    <a:srgbClr val="0F41E3"/>
    <a:srgbClr val="1666DC"/>
    <a:srgbClr val="0000FF"/>
    <a:srgbClr val="4098D4"/>
    <a:srgbClr val="C88832"/>
    <a:srgbClr val="FFCC99"/>
    <a:srgbClr val="D48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4813" autoAdjust="0"/>
  </p:normalViewPr>
  <p:slideViewPr>
    <p:cSldViewPr snapToGrid="0" snapToObjects="1">
      <p:cViewPr varScale="1">
        <p:scale>
          <a:sx n="70" d="100"/>
          <a:sy n="70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25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1" cy="49540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953" y="0"/>
            <a:ext cx="2946636" cy="49540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66D6C80-1DE6-4F18-99FD-CBF1B9410F1C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919"/>
            <a:ext cx="2945551" cy="495406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953" y="9428919"/>
            <a:ext cx="2946636" cy="495406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A0B3495A-B559-4163-B38C-CDF0D90CDA1B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8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1" cy="49540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 eaLnBrk="1" latinLnBrk="1" hangingPunct="1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953" y="0"/>
            <a:ext cx="2946636" cy="49540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 eaLnBrk="1" latinLnBrk="1" hangingPunct="1">
              <a:defRPr sz="1300"/>
            </a:lvl1pPr>
          </a:lstStyle>
          <a:p>
            <a:pPr>
              <a:defRPr/>
            </a:pPr>
            <a:fld id="{71CB0ECA-A1A0-435F-851D-FE299ACF39E0}" type="datetimeFigureOut">
              <a:rPr lang="ko-KR" altLang="en-US"/>
              <a:pPr>
                <a:defRPr/>
              </a:pPr>
              <a:t>2020-08-27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574" y="4715618"/>
            <a:ext cx="5440528" cy="4467913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919"/>
            <a:ext cx="2945551" cy="495406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 eaLnBrk="1" latinLnBrk="1" hangingPunct="1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953" y="9428919"/>
            <a:ext cx="2946636" cy="495406"/>
          </a:xfrm>
          <a:prstGeom prst="rect">
            <a:avLst/>
          </a:prstGeom>
        </p:spPr>
        <p:txBody>
          <a:bodyPr vert="horz" wrap="square" lIns="95552" tIns="47776" rIns="95552" bIns="47776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00"/>
            </a:lvl1pPr>
          </a:lstStyle>
          <a:p>
            <a:fld id="{8E664B5D-4880-40E6-8B95-FBEAF5318AC4}" type="slidenum">
              <a:rPr lang="ko-KR" altLang="en-US"/>
              <a:pPr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8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1756" indent="-28455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8" indent="-228602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12" indent="-228602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15" indent="-228602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7815" indent="-228602" defTabSz="46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8216" indent="-228602" defTabSz="46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38616" indent="-228602" defTabSz="46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99016" indent="-228602" defTabSz="46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39086D1B-7A50-4D13-BAD0-5DD009517EEC}" type="slidenum">
              <a:rPr lang="ko-KR" altLang="en-US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854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29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5569" indent="-282179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3474" indent="-22669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86863" indent="-22669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40253" indent="-22669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96813" indent="-226695" defTabSz="456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53372" indent="-226695" defTabSz="456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09932" indent="-226695" defTabSz="456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66492" indent="-226695" defTabSz="456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BB9BAFF0-0D28-428B-8E80-6885DAA1DABF}" type="slidenum">
              <a:rPr lang="ko-KR" altLang="en-US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9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5599" indent="-28219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3521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86930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40338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9691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5349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10075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66654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E287DB5E-040C-4A5E-8F53-BD2672D3A505}" type="slidenum">
              <a:rPr lang="ko-KR" altLang="en-US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86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5599" indent="-28219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3521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86930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40338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9691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5349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10075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66654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E287DB5E-040C-4A5E-8F53-BD2672D3A505}" type="slidenum">
              <a:rPr lang="ko-KR" altLang="en-US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33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5599" indent="-28219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3521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86930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40338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9691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5349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10075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66654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E287DB5E-040C-4A5E-8F53-BD2672D3A505}" type="slidenum">
              <a:rPr lang="ko-KR" altLang="en-US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2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5599" indent="-28219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3521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86930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40338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9691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5349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10075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66654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B0C475BC-42F6-447D-9EAC-F631EB067678}" type="slidenum">
              <a:rPr lang="ko-KR" altLang="en-US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88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5599" indent="-28219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3521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86930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40338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9691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5349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10075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66654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B0C475BC-42F6-447D-9EAC-F631EB067678}" type="slidenum">
              <a:rPr lang="ko-KR" altLang="en-US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78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5599" indent="-28219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3521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86930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40338" indent="-22670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9691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53497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10075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66654" indent="-226705" defTabSz="4565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B0C475BC-42F6-447D-9EAC-F631EB067678}" type="slidenum">
              <a:rPr lang="ko-KR" altLang="en-US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51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35569" indent="-282179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33474" indent="-22669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86863" indent="-22669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40253" indent="-226695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496813" indent="-226695" defTabSz="456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53372" indent="-226695" defTabSz="456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09932" indent="-226695" defTabSz="456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66492" indent="-226695" defTabSz="456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01264A02-91B1-4499-A4B4-70F2CA32275B}" type="slidenum">
              <a:rPr lang="ko-KR" altLang="en-US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44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1756" indent="-28455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8" indent="-228602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12" indent="-228602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15" indent="-228602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7815" indent="-228602" defTabSz="46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8216" indent="-228602" defTabSz="46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38616" indent="-228602" defTabSz="46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99016" indent="-228602" defTabSz="46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01264A02-91B1-4499-A4B4-70F2CA32275B}" type="slidenum">
              <a:rPr lang="ko-KR" altLang="en-US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69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349758"/>
            <a:ext cx="550843" cy="1377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61B3-B8D1-4B84-B8BD-7ACBAA1E1D8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D6B7E-AD62-4211-B354-99927EB2B496}" type="slidenum">
              <a:rPr lang="ko-KR" altLang="en-US" smtClean="0"/>
              <a:t>‹Nº›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951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6" y="110725"/>
            <a:ext cx="1073425" cy="4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9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51875" y="6388100"/>
            <a:ext cx="373063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/>
            </a:lvl1pPr>
          </a:lstStyle>
          <a:p>
            <a:fld id="{9FC045D2-A8D6-44EF-A9AC-56E6FC688B84}" type="slidenum">
              <a:rPr lang="en-US" altLang="ko-KR"/>
              <a:pPr/>
              <a:t>‹Nº›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578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61B3-B8D1-4B84-B8BD-7ACBAA1E1D8A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2D6B7E-AD62-4211-B354-99927EB2B496}" type="slidenum">
              <a:rPr lang="ko-KR" altLang="en-US" smtClean="0"/>
              <a:pPr/>
              <a:t>‹Nº›</a:t>
            </a:fld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951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0"/>
          <a:stretch/>
        </p:blipFill>
        <p:spPr>
          <a:xfrm>
            <a:off x="0" y="6666615"/>
            <a:ext cx="9144000" cy="2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52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lang="ko-KR" altLang="en-U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21119" y="4247376"/>
            <a:ext cx="4831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Intensity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Focused Ultrasound System 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Calibri" panose="020F0502020204030204" pitchFamily="34" charset="0"/>
              </a:rPr>
              <a:t>TDT™(Thermal Diffusion Treatment) Technology 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296182" y="4180439"/>
            <a:ext cx="468118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296182" y="5049022"/>
            <a:ext cx="468118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7264400" y="112951"/>
            <a:ext cx="17036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bg1"/>
                </a:solidFill>
                <a:latin typeface="+mn-ea"/>
                <a:ea typeface="+mn-ea"/>
                <a:cs typeface="Calibri" pitchFamily="34" charset="0"/>
              </a:rPr>
              <a:t> Overseas Only</a:t>
            </a:r>
            <a:endParaRPr lang="ko-KR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23" y="2986744"/>
            <a:ext cx="46863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6182" y="1845795"/>
            <a:ext cx="468118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Clinical Cases</a:t>
            </a:r>
          </a:p>
        </p:txBody>
      </p:sp>
    </p:spTree>
    <p:extLst>
      <p:ext uri="{BB962C8B-B14F-4D97-AF65-F5344CB8AC3E}">
        <p14:creationId xmlns:p14="http://schemas.microsoft.com/office/powerpoint/2010/main" val="4458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Box 12"/>
          <p:cNvSpPr txBox="1">
            <a:spLocks noChangeArrowheads="1"/>
          </p:cNvSpPr>
          <p:nvPr/>
        </p:nvSpPr>
        <p:spPr bwMode="auto">
          <a:xfrm>
            <a:off x="3297238" y="3181599"/>
            <a:ext cx="260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defTabSz="914400" eaLnBrk="1" latinLnBrk="1" hangingPunct="1"/>
            <a:r>
              <a:rPr kumimoji="0" lang="en-US" altLang="ko-KR" sz="3600" b="1" dirty="0">
                <a:solidFill>
                  <a:srgbClr val="000000"/>
                </a:solidFill>
                <a:latin typeface="Arial" pitchFamily="34" charset="0"/>
                <a:ea typeface="HY그래픽M" pitchFamily="18" charset="-127"/>
                <a:cs typeface="Arial" pitchFamily="34" charset="0"/>
              </a:rPr>
              <a:t>Thank you.</a:t>
            </a:r>
            <a:endParaRPr kumimoji="0" lang="ko-KR" altLang="en-US" sz="3600" b="1" dirty="0">
              <a:solidFill>
                <a:srgbClr val="000000"/>
              </a:solidFill>
              <a:latin typeface="Arial" pitchFamily="34" charset="0"/>
              <a:ea typeface="HY그래픽M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"/>
          <p:cNvSpPr txBox="1">
            <a:spLocks/>
          </p:cNvSpPr>
          <p:nvPr/>
        </p:nvSpPr>
        <p:spPr bwMode="auto">
          <a:xfrm>
            <a:off x="1972341" y="5793212"/>
            <a:ext cx="5148000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4D0058"/>
              </a:buClr>
              <a:buSzPct val="130000"/>
            </a:pPr>
            <a:r>
              <a:rPr lang="en-US" altLang="ko-KR" sz="1400" dirty="0">
                <a:solidFill>
                  <a:schemeClr val="bg1"/>
                </a:solidFill>
                <a:latin typeface="Trebuchet MS" pitchFamily="34" charset="0"/>
              </a:rPr>
              <a:t>Immediately, 1 sessions</a:t>
            </a:r>
          </a:p>
        </p:txBody>
      </p:sp>
      <p:sp>
        <p:nvSpPr>
          <p:cNvPr id="3" name="텍스트 개체 틀 2"/>
          <p:cNvSpPr txBox="1">
            <a:spLocks/>
          </p:cNvSpPr>
          <p:nvPr/>
        </p:nvSpPr>
        <p:spPr bwMode="auto">
          <a:xfrm>
            <a:off x="1972341" y="3503701"/>
            <a:ext cx="5148000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ko-KR" sz="1400" dirty="0" smtClean="0">
                <a:solidFill>
                  <a:schemeClr val="bg1"/>
                </a:solidFill>
                <a:latin typeface="Trebuchet MS" pitchFamily="34" charset="0"/>
              </a:rPr>
              <a:t>Before</a:t>
            </a:r>
            <a:endParaRPr lang="ko-KR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9485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00FF"/>
                </a:solidFill>
                <a:latin typeface="+mn-ea"/>
                <a:ea typeface="+mn-ea"/>
              </a:rPr>
              <a:t>Pen Applicator </a:t>
            </a:r>
            <a:r>
              <a:rPr lang="en-US" altLang="ko-KR" sz="1200" dirty="0" smtClean="0">
                <a:latin typeface="+mn-ea"/>
                <a:ea typeface="+mn-ea"/>
              </a:rPr>
              <a:t>: 7 MHz - 1.5 mm &amp; 7MHz - 3.0 mm / Energy : 0.4 J / Shot Count : </a:t>
            </a:r>
            <a:r>
              <a:rPr lang="en-US" altLang="ko-KR" sz="1200" dirty="0">
                <a:latin typeface="+mn-ea"/>
                <a:ea typeface="+mn-ea"/>
              </a:rPr>
              <a:t>5</a:t>
            </a:r>
            <a:r>
              <a:rPr lang="en-US" altLang="ko-KR" sz="1200" dirty="0" smtClean="0">
                <a:latin typeface="+mn-ea"/>
                <a:ea typeface="+mn-ea"/>
              </a:rPr>
              <a:t>00 shot</a:t>
            </a:r>
            <a:endParaRPr lang="ko-KR" altLang="en-US" sz="1200" dirty="0">
              <a:latin typeface="+mn-ea"/>
              <a:ea typeface="+mn-ea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11340" r="8341" b="70018"/>
          <a:stretch/>
        </p:blipFill>
        <p:spPr>
          <a:xfrm>
            <a:off x="1972341" y="1777399"/>
            <a:ext cx="5148000" cy="172630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24789" r="16387" b="59016"/>
          <a:stretch/>
        </p:blipFill>
        <p:spPr>
          <a:xfrm>
            <a:off x="1972341" y="3896485"/>
            <a:ext cx="5148000" cy="1896727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3547827" y="2249702"/>
            <a:ext cx="1997028" cy="119733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547827" y="4539871"/>
            <a:ext cx="1997028" cy="119733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35377" y="931395"/>
            <a:ext cx="73348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Clinical Cases</a:t>
            </a:r>
          </a:p>
        </p:txBody>
      </p:sp>
    </p:spTree>
    <p:extLst>
      <p:ext uri="{BB962C8B-B14F-4D97-AF65-F5344CB8AC3E}">
        <p14:creationId xmlns:p14="http://schemas.microsoft.com/office/powerpoint/2010/main" val="41611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눈밑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7930" r="2303" b="1"/>
          <a:stretch/>
        </p:blipFill>
        <p:spPr bwMode="auto">
          <a:xfrm>
            <a:off x="938403" y="1814529"/>
            <a:ext cx="7286528" cy="9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403" y="5582394"/>
            <a:ext cx="459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  <a:latin typeface="+mn-ea"/>
              </a:rPr>
              <a:t>Pen Applicator</a:t>
            </a:r>
            <a:r>
              <a:rPr lang="en-US" altLang="ko-KR" sz="1200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sz="1200" dirty="0" smtClean="0">
                <a:latin typeface="+mn-ea"/>
                <a:ea typeface="+mn-ea"/>
              </a:rPr>
              <a:t>: 7 MHz - 1.5 mm &amp; 7MHz - 3.0 mm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Energy : 0.5 J ~ 0.7 J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Shot Count : 300 shot</a:t>
            </a:r>
            <a:endParaRPr lang="ko-KR" altLang="en-US" sz="1200" dirty="0">
              <a:latin typeface="+mn-ea"/>
              <a:ea typeface="+mn-ea"/>
            </a:endParaRPr>
          </a:p>
        </p:txBody>
      </p:sp>
      <p:pic>
        <p:nvPicPr>
          <p:cNvPr id="1027" name="Picture 3" descr="C:\Users\user\Desktop\눈밑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 bwMode="auto">
          <a:xfrm>
            <a:off x="938403" y="3692864"/>
            <a:ext cx="7286528" cy="8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타원 14"/>
          <p:cNvSpPr/>
          <p:nvPr/>
        </p:nvSpPr>
        <p:spPr>
          <a:xfrm>
            <a:off x="4834268" y="3489161"/>
            <a:ext cx="2491564" cy="903767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870745" y="1714487"/>
            <a:ext cx="2491564" cy="903767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2"/>
          <p:cNvSpPr txBox="1">
            <a:spLocks/>
          </p:cNvSpPr>
          <p:nvPr/>
        </p:nvSpPr>
        <p:spPr bwMode="auto">
          <a:xfrm>
            <a:off x="938403" y="2715699"/>
            <a:ext cx="7286528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ko-KR" sz="1400" dirty="0" smtClean="0">
                <a:solidFill>
                  <a:schemeClr val="bg1"/>
                </a:solidFill>
                <a:latin typeface="Trebuchet MS" pitchFamily="34" charset="0"/>
              </a:rPr>
              <a:t>Before</a:t>
            </a:r>
            <a:endParaRPr lang="ko-KR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텍스트 개체 틀 2"/>
          <p:cNvSpPr txBox="1">
            <a:spLocks/>
          </p:cNvSpPr>
          <p:nvPr/>
        </p:nvSpPr>
        <p:spPr bwMode="auto">
          <a:xfrm>
            <a:off x="938403" y="4525390"/>
            <a:ext cx="7286528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4D0058"/>
              </a:buClr>
              <a:buSzPct val="130000"/>
            </a:pPr>
            <a:r>
              <a:rPr lang="en-US" altLang="ko-KR" sz="1400" dirty="0">
                <a:solidFill>
                  <a:schemeClr val="bg1"/>
                </a:solidFill>
                <a:latin typeface="Trebuchet MS" pitchFamily="34" charset="0"/>
              </a:rPr>
              <a:t>Immediately, 1 sessions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5377" y="931395"/>
            <a:ext cx="73348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Clinical Cases</a:t>
            </a:r>
          </a:p>
        </p:txBody>
      </p:sp>
    </p:spTree>
    <p:extLst>
      <p:ext uri="{BB962C8B-B14F-4D97-AF65-F5344CB8AC3E}">
        <p14:creationId xmlns:p14="http://schemas.microsoft.com/office/powerpoint/2010/main" val="26140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"/>
          <p:cNvSpPr txBox="1">
            <a:spLocks/>
          </p:cNvSpPr>
          <p:nvPr/>
        </p:nvSpPr>
        <p:spPr bwMode="auto">
          <a:xfrm>
            <a:off x="1644287" y="4979560"/>
            <a:ext cx="5847348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4D0058"/>
              </a:buClr>
              <a:buSzPct val="130000"/>
            </a:pPr>
            <a:r>
              <a:rPr lang="en-US" altLang="ko-KR" sz="1400" dirty="0">
                <a:solidFill>
                  <a:schemeClr val="bg1"/>
                </a:solidFill>
                <a:latin typeface="Trebuchet MS" pitchFamily="34" charset="0"/>
              </a:rPr>
              <a:t>1 months, 1 sessions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287" y="5703579"/>
            <a:ext cx="264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  <a:latin typeface="+mn-ea"/>
              </a:rPr>
              <a:t>Pen Applicator </a:t>
            </a:r>
            <a:r>
              <a:rPr lang="en-US" altLang="ko-KR" sz="1200" dirty="0" smtClean="0">
                <a:latin typeface="+mn-ea"/>
                <a:ea typeface="+mn-ea"/>
              </a:rPr>
              <a:t>: 7 MHz - 3.0 mm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Energy : 0.5 J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Shot Count : 300 shot</a:t>
            </a:r>
            <a:endParaRPr lang="ko-KR" altLang="en-US" sz="1200" dirty="0"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35535" r="20319" b="55956"/>
          <a:stretch/>
        </p:blipFill>
        <p:spPr>
          <a:xfrm>
            <a:off x="1644287" y="3832336"/>
            <a:ext cx="5847348" cy="114722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8" t="36963" r="24575" b="55764"/>
          <a:stretch/>
        </p:blipFill>
        <p:spPr>
          <a:xfrm>
            <a:off x="1644287" y="1977938"/>
            <a:ext cx="5859223" cy="1134589"/>
          </a:xfrm>
          <a:prstGeom prst="rect">
            <a:avLst/>
          </a:prstGeom>
        </p:spPr>
      </p:pic>
      <p:sp>
        <p:nvSpPr>
          <p:cNvPr id="12" name="타원 11"/>
          <p:cNvSpPr/>
          <p:nvPr/>
        </p:nvSpPr>
        <p:spPr>
          <a:xfrm>
            <a:off x="5107172" y="2043484"/>
            <a:ext cx="1570075" cy="69970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356883" y="2043484"/>
            <a:ext cx="1570075" cy="69970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107171" y="3832336"/>
            <a:ext cx="1570075" cy="69970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356882" y="3832336"/>
            <a:ext cx="1570075" cy="69970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35377" y="931395"/>
            <a:ext cx="73348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Clinical Cases</a:t>
            </a:r>
          </a:p>
        </p:txBody>
      </p:sp>
      <p:sp>
        <p:nvSpPr>
          <p:cNvPr id="17" name="텍스트 개체 틀 2"/>
          <p:cNvSpPr txBox="1">
            <a:spLocks/>
          </p:cNvSpPr>
          <p:nvPr/>
        </p:nvSpPr>
        <p:spPr bwMode="auto">
          <a:xfrm>
            <a:off x="1644287" y="3112527"/>
            <a:ext cx="5859223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ko-KR" sz="1400" dirty="0" smtClean="0">
                <a:solidFill>
                  <a:schemeClr val="bg1"/>
                </a:solidFill>
                <a:latin typeface="Trebuchet MS" pitchFamily="34" charset="0"/>
              </a:rPr>
              <a:t>Before</a:t>
            </a:r>
            <a:endParaRPr lang="ko-KR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52115" y="5626460"/>
            <a:ext cx="318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+mn-ea"/>
                <a:ea typeface="+mn-ea"/>
              </a:rPr>
              <a:t>Pen Applicator </a:t>
            </a:r>
            <a:r>
              <a:rPr lang="en-US" altLang="ko-KR" sz="1200" dirty="0" smtClean="0">
                <a:latin typeface="+mn-ea"/>
                <a:ea typeface="+mn-ea"/>
              </a:rPr>
              <a:t>: 4 MHz - 4.5 mm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Energy : 0.6 J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Shot Count : 1,500 shot</a:t>
            </a:r>
            <a:endParaRPr lang="ko-KR" altLang="en-US" sz="1200" dirty="0"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5" t="47676" r="19186" b="21137"/>
          <a:stretch/>
        </p:blipFill>
        <p:spPr>
          <a:xfrm>
            <a:off x="652114" y="2126356"/>
            <a:ext cx="3760384" cy="28177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t="50811" r="16425" b="13324"/>
          <a:stretch/>
        </p:blipFill>
        <p:spPr>
          <a:xfrm>
            <a:off x="4745649" y="2126357"/>
            <a:ext cx="3756658" cy="2817783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2617114" y="2307266"/>
            <a:ext cx="1455155" cy="1765004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731532" y="2307266"/>
            <a:ext cx="1455155" cy="1765004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5377" y="931395"/>
            <a:ext cx="73348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Clinical Cases</a:t>
            </a:r>
          </a:p>
        </p:txBody>
      </p:sp>
      <p:sp>
        <p:nvSpPr>
          <p:cNvPr id="12" name="텍스트 개체 틀 2"/>
          <p:cNvSpPr txBox="1">
            <a:spLocks/>
          </p:cNvSpPr>
          <p:nvPr/>
        </p:nvSpPr>
        <p:spPr bwMode="auto">
          <a:xfrm>
            <a:off x="652115" y="4944139"/>
            <a:ext cx="3760384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ko-KR" sz="1400" dirty="0" smtClean="0">
                <a:solidFill>
                  <a:schemeClr val="bg1"/>
                </a:solidFill>
                <a:latin typeface="Trebuchet MS" pitchFamily="34" charset="0"/>
              </a:rPr>
              <a:t>Before</a:t>
            </a:r>
            <a:endParaRPr lang="ko-KR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텍스트 개체 틀 2"/>
          <p:cNvSpPr txBox="1">
            <a:spLocks/>
          </p:cNvSpPr>
          <p:nvPr/>
        </p:nvSpPr>
        <p:spPr bwMode="auto">
          <a:xfrm>
            <a:off x="4745649" y="4944140"/>
            <a:ext cx="3756658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4D0058"/>
              </a:buClr>
              <a:buSzPct val="130000"/>
            </a:pPr>
            <a:r>
              <a:rPr lang="en-US" altLang="ko-KR" sz="1400" dirty="0">
                <a:solidFill>
                  <a:schemeClr val="bg1"/>
                </a:solidFill>
                <a:latin typeface="Trebuchet MS" pitchFamily="34" charset="0"/>
              </a:rPr>
              <a:t>1 months, 1 sessions</a:t>
            </a:r>
          </a:p>
        </p:txBody>
      </p:sp>
    </p:spTree>
    <p:extLst>
      <p:ext uri="{BB962C8B-B14F-4D97-AF65-F5344CB8AC3E}">
        <p14:creationId xmlns:p14="http://schemas.microsoft.com/office/powerpoint/2010/main" val="9279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7" t="28464" r="27491" b="13776"/>
          <a:stretch/>
        </p:blipFill>
        <p:spPr>
          <a:xfrm>
            <a:off x="500575" y="1786438"/>
            <a:ext cx="2721934" cy="3410505"/>
          </a:xfrm>
          <a:prstGeom prst="rect">
            <a:avLst/>
          </a:prstGeom>
        </p:spPr>
      </p:pic>
      <p:pic>
        <p:nvPicPr>
          <p:cNvPr id="14" name="Picture 2" descr="G:\DCIM\100PHOTO\SAM_42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2" t="28557" r="36401" b="20892"/>
          <a:stretch/>
        </p:blipFill>
        <p:spPr bwMode="auto">
          <a:xfrm>
            <a:off x="3267735" y="1786438"/>
            <a:ext cx="2721934" cy="34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5" t="16515" r="33110" b="36020"/>
          <a:stretch/>
        </p:blipFill>
        <p:spPr>
          <a:xfrm>
            <a:off x="6042829" y="1786438"/>
            <a:ext cx="2721934" cy="34105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0574" y="5769680"/>
            <a:ext cx="2978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+mn-ea"/>
                <a:ea typeface="+mn-ea"/>
              </a:rPr>
              <a:t>Pen Applicator </a:t>
            </a:r>
            <a:r>
              <a:rPr lang="en-US" altLang="ko-KR" sz="1200" dirty="0" smtClean="0">
                <a:latin typeface="+mn-ea"/>
                <a:ea typeface="+mn-ea"/>
              </a:rPr>
              <a:t>: 4 MHz - 4.5 mm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Energy : 0.7 J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Shot Count : 3,000 shot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971696" y="3247141"/>
            <a:ext cx="2123222" cy="136096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3726581" y="3247141"/>
            <a:ext cx="2123222" cy="136096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542121" y="3247141"/>
            <a:ext cx="2123222" cy="136096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35377" y="931395"/>
            <a:ext cx="73348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Clinical Cases</a:t>
            </a:r>
          </a:p>
        </p:txBody>
      </p:sp>
      <p:sp>
        <p:nvSpPr>
          <p:cNvPr id="18" name="텍스트 개체 틀 2"/>
          <p:cNvSpPr txBox="1">
            <a:spLocks/>
          </p:cNvSpPr>
          <p:nvPr/>
        </p:nvSpPr>
        <p:spPr bwMode="auto">
          <a:xfrm>
            <a:off x="500575" y="5196505"/>
            <a:ext cx="2721934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ko-KR" sz="1400" dirty="0" smtClean="0">
                <a:solidFill>
                  <a:schemeClr val="bg1"/>
                </a:solidFill>
                <a:latin typeface="Trebuchet MS" pitchFamily="34" charset="0"/>
              </a:rPr>
              <a:t>Before</a:t>
            </a:r>
            <a:endParaRPr lang="ko-KR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9" name="텍스트 개체 틀 2"/>
          <p:cNvSpPr txBox="1">
            <a:spLocks/>
          </p:cNvSpPr>
          <p:nvPr/>
        </p:nvSpPr>
        <p:spPr bwMode="auto">
          <a:xfrm>
            <a:off x="3267735" y="5196505"/>
            <a:ext cx="2721934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4D0058"/>
              </a:buClr>
              <a:buSzPct val="130000"/>
            </a:pPr>
            <a:r>
              <a:rPr lang="en-US" altLang="ko-KR" sz="1400" dirty="0">
                <a:solidFill>
                  <a:schemeClr val="bg1"/>
                </a:solidFill>
                <a:latin typeface="Trebuchet MS" pitchFamily="34" charset="0"/>
              </a:rPr>
              <a:t>Immediately</a:t>
            </a:r>
          </a:p>
        </p:txBody>
      </p:sp>
      <p:sp>
        <p:nvSpPr>
          <p:cNvPr id="20" name="텍스트 개체 틀 2"/>
          <p:cNvSpPr txBox="1">
            <a:spLocks/>
          </p:cNvSpPr>
          <p:nvPr/>
        </p:nvSpPr>
        <p:spPr bwMode="auto">
          <a:xfrm>
            <a:off x="6042829" y="5196505"/>
            <a:ext cx="2721934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4D0058"/>
              </a:buClr>
              <a:buSzPct val="130000"/>
            </a:pPr>
            <a:r>
              <a:rPr lang="en-US" altLang="ko-KR" sz="1400" dirty="0">
                <a:solidFill>
                  <a:schemeClr val="bg1"/>
                </a:solidFill>
                <a:latin typeface="Trebuchet MS" pitchFamily="34" charset="0"/>
              </a:rPr>
              <a:t>1 months, 1 sessions</a:t>
            </a:r>
          </a:p>
        </p:txBody>
      </p:sp>
    </p:spTree>
    <p:extLst>
      <p:ext uri="{BB962C8B-B14F-4D97-AF65-F5344CB8AC3E}">
        <p14:creationId xmlns:p14="http://schemas.microsoft.com/office/powerpoint/2010/main" val="22800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997128" y="5571376"/>
            <a:ext cx="290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+mn-ea"/>
              </a:rPr>
              <a:t>Pen Applicator </a:t>
            </a:r>
            <a:r>
              <a:rPr lang="en-US" altLang="ko-KR" sz="1200" dirty="0">
                <a:latin typeface="+mn-ea"/>
              </a:rPr>
              <a:t>: 4 MHz - 4.5 mm</a:t>
            </a:r>
          </a:p>
          <a:p>
            <a:r>
              <a:rPr lang="en-US" altLang="ko-KR" sz="1200" dirty="0">
                <a:latin typeface="+mn-ea"/>
              </a:rPr>
              <a:t>Energy : 0.7 J</a:t>
            </a:r>
          </a:p>
          <a:p>
            <a:r>
              <a:rPr lang="en-US" altLang="ko-KR" sz="1200" dirty="0">
                <a:latin typeface="+mn-ea"/>
              </a:rPr>
              <a:t>Shot Count : </a:t>
            </a:r>
            <a:r>
              <a:rPr lang="en-US" altLang="ko-KR" sz="1200" dirty="0" smtClean="0">
                <a:latin typeface="+mn-ea"/>
              </a:rPr>
              <a:t>2,500 </a:t>
            </a:r>
            <a:r>
              <a:rPr lang="en-US" altLang="ko-KR" sz="1200" dirty="0">
                <a:latin typeface="+mn-ea"/>
              </a:rPr>
              <a:t>shot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40748" r="601"/>
          <a:stretch/>
        </p:blipFill>
        <p:spPr bwMode="auto">
          <a:xfrm>
            <a:off x="997128" y="2191119"/>
            <a:ext cx="3319766" cy="257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0" t="31199" r="25808" b="34776"/>
          <a:stretch/>
        </p:blipFill>
        <p:spPr>
          <a:xfrm>
            <a:off x="4711532" y="2191120"/>
            <a:ext cx="3319765" cy="2572489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1254642" y="3859618"/>
            <a:ext cx="2547468" cy="88532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792841" y="3859618"/>
            <a:ext cx="2547468" cy="88532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35377" y="931395"/>
            <a:ext cx="73348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Clinical Cases</a:t>
            </a:r>
          </a:p>
        </p:txBody>
      </p:sp>
      <p:sp>
        <p:nvSpPr>
          <p:cNvPr id="14" name="텍스트 개체 틀 2"/>
          <p:cNvSpPr txBox="1">
            <a:spLocks/>
          </p:cNvSpPr>
          <p:nvPr/>
        </p:nvSpPr>
        <p:spPr bwMode="auto">
          <a:xfrm>
            <a:off x="997128" y="4763609"/>
            <a:ext cx="3319766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altLang="ko-KR" sz="1400" dirty="0" smtClean="0">
                <a:solidFill>
                  <a:schemeClr val="bg1"/>
                </a:solidFill>
                <a:latin typeface="Trebuchet MS" pitchFamily="34" charset="0"/>
              </a:rPr>
              <a:t>Before</a:t>
            </a:r>
            <a:endParaRPr lang="ko-KR" altLang="en-US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" name="텍스트 개체 틀 2"/>
          <p:cNvSpPr txBox="1">
            <a:spLocks/>
          </p:cNvSpPr>
          <p:nvPr/>
        </p:nvSpPr>
        <p:spPr bwMode="auto">
          <a:xfrm>
            <a:off x="4711531" y="4763609"/>
            <a:ext cx="3319765" cy="2941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marL="228600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547688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22325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0969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389063" indent="-1825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46037" indent="0" defTabSz="914400" eaLnBrk="1" latinLnBrk="1" hangingPunct="1">
              <a:spcBef>
                <a:spcPct val="20000"/>
              </a:spcBef>
              <a:spcAft>
                <a:spcPts val="300"/>
              </a:spcAft>
              <a:buClr>
                <a:srgbClr val="4D0058"/>
              </a:buClr>
              <a:buSzPct val="130000"/>
            </a:pPr>
            <a:r>
              <a:rPr lang="en-US" altLang="ko-KR" sz="1400" dirty="0">
                <a:solidFill>
                  <a:schemeClr val="bg1"/>
                </a:solidFill>
                <a:latin typeface="Trebuchet MS" pitchFamily="34" charset="0"/>
              </a:rPr>
              <a:t>1 months, 1 sessions</a:t>
            </a:r>
          </a:p>
        </p:txBody>
      </p:sp>
    </p:spTree>
    <p:extLst>
      <p:ext uri="{BB962C8B-B14F-4D97-AF65-F5344CB8AC3E}">
        <p14:creationId xmlns:p14="http://schemas.microsoft.com/office/powerpoint/2010/main" val="18717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69963" y="1972992"/>
            <a:ext cx="4828630" cy="23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Fat injection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Face lift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Laser / RF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HA Filler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Collagen stimulator such as PLLA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Thread lift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377" y="931395"/>
            <a:ext cx="73348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Combined procedure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584" y="4883022"/>
            <a:ext cx="7428300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Skilled physician can perform faster and more effective treatment by using </a:t>
            </a:r>
            <a:r>
              <a:rPr lang="en-US" altLang="ko-KR" sz="1200" b="1" dirty="0" err="1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Liftera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 V.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Physician can save more procedure time rather than other HIFU devices.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+mn-ea"/>
                <a:ea typeface="+mn-ea"/>
                <a:cs typeface="Calibri" panose="020F0502020204030204" pitchFamily="34" charset="0"/>
              </a:rPr>
              <a:t>Therefore, it is easier to apply the combination program with other procedures at the same time. </a:t>
            </a:r>
          </a:p>
        </p:txBody>
      </p:sp>
    </p:spTree>
    <p:extLst>
      <p:ext uri="{BB962C8B-B14F-4D97-AF65-F5344CB8AC3E}">
        <p14:creationId xmlns:p14="http://schemas.microsoft.com/office/powerpoint/2010/main" val="28837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1" r="4882"/>
          <a:stretch/>
        </p:blipFill>
        <p:spPr bwMode="auto">
          <a:xfrm>
            <a:off x="675723" y="1785256"/>
            <a:ext cx="7970502" cy="464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5377" y="931395"/>
            <a:ext cx="73348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 smtClean="0">
                <a:solidFill>
                  <a:schemeClr val="accent1">
                    <a:lumMod val="75000"/>
                  </a:schemeClr>
                </a:solidFill>
                <a:latin typeface="+mj-ea"/>
              </a:rPr>
              <a:t>Parameter</a:t>
            </a:r>
            <a:endParaRPr lang="en-US" altLang="ko-KR" sz="3600" b="1" dirty="0">
              <a:solidFill>
                <a:schemeClr val="accent1">
                  <a:lumMod val="7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367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13197</TotalTime>
  <Words>257</Words>
  <Application>Microsoft Office PowerPoint</Application>
  <PresentationFormat>Presentación en pantalla (4:3)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굴림</vt:lpstr>
      <vt:lpstr>맑은 고딕</vt:lpstr>
      <vt:lpstr>Arial</vt:lpstr>
      <vt:lpstr>Calibri</vt:lpstr>
      <vt:lpstr>HY그래픽M</vt:lpstr>
      <vt:lpstr>Trebuchet MS</vt:lpstr>
      <vt:lpstr>테마1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Liftera</dc:title>
  <dc:creator>안종구</dc:creator>
  <cp:lastModifiedBy>Soporte MARAGA</cp:lastModifiedBy>
  <cp:revision>660</cp:revision>
  <cp:lastPrinted>2018-03-14T05:07:18Z</cp:lastPrinted>
  <dcterms:created xsi:type="dcterms:W3CDTF">2012-04-04T08:51:16Z</dcterms:created>
  <dcterms:modified xsi:type="dcterms:W3CDTF">2020-08-28T17:59:52Z</dcterms:modified>
</cp:coreProperties>
</file>